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37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034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25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81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259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532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964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85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36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68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709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AAAAD-E506-4E07-96F5-885B214E9954}" type="datetimeFigureOut">
              <a:rPr lang="ru-RU" smtClean="0"/>
              <a:t>18.03.2021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D1136-7E54-4959-83C2-C0F2294E0C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09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993068"/>
            <a:ext cx="6858000" cy="2264732"/>
          </a:xfrm>
          <a:solidFill>
            <a:schemeClr val="accent4"/>
          </a:solidFill>
        </p:spPr>
        <p:txBody>
          <a:bodyPr/>
          <a:lstStyle/>
          <a:p>
            <a:r>
              <a:rPr lang="ru-RU" dirty="0" smtClean="0"/>
              <a:t>Лектор – проф. </a:t>
            </a:r>
            <a:r>
              <a:rPr lang="ru-RU" dirty="0" err="1" smtClean="0"/>
              <a:t>Т.М.Шалахметова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43000" y="1122363"/>
            <a:ext cx="6858000" cy="1870705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Лекция № 8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Эпителиальные стволовые клетки</a:t>
            </a:r>
            <a:endParaRPr lang="ru-RU" sz="3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5572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927" y="365125"/>
            <a:ext cx="8271164" cy="6866947"/>
          </a:xfrm>
          <a:solidFill>
            <a:schemeClr val="accent4"/>
          </a:solidFill>
        </p:spPr>
        <p:txBody>
          <a:bodyPr>
            <a:no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HAIR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follicule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bulge (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волосяного фолликула. С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тволовые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волосяного фолликула располагаются под сальной железой в области, известной как выпуклость, которая соединяется с мышцей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arector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pili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периоды покоя стволовые клетки выпуклости образуют основу фолликула, которая прилегает к специализированным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клеткам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дермальным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сосочкам). В начале каждого цикла роста волос стволовые клетки у основания выпуклости активируются, чтобы сформировать новый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высокопролиферативный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росток волос. По мере роста зародыша пролиферативный отсек ТА-клеток (матричных клеток) захватывает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дермальный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сосочек у основания. Эти клетки прогрессируют, чтобы дифференцироваться, образуя семь концентрических оболочек дискретных клеточных линий, которые идут от внешнего к внутреннему, сопутствующий слой, три слоя внутренней корневой оболочки и три слоя стержня волоса. Эти дифференцированные слои окружены внешней корневой оболочкой, которая простирается ниже выпуклости и, как полагают, содержит стволовые клетки, которые продолжают мигрировать вниз к основанию фолликула во время фазы роста цикла волос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Oshima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2001).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Межфолликулярный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эпидермис представляет собой многослойный эпителий с базальным слоем, который содержит унипотентные предшественники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ceMs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TA-клетки.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Базальные клетки дифференцируются вверх, образуя шиповатый, зернистый и роговой слои эпидермиса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998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en-US" b="1" dirty="0" err="1" smtClean="0"/>
              <a:t>Mammmary</a:t>
            </a:r>
            <a:r>
              <a:rPr lang="en-US" b="1" dirty="0" smtClean="0"/>
              <a:t> gland terminal end bud </a:t>
            </a:r>
          </a:p>
          <a:p>
            <a:r>
              <a:rPr lang="ru-RU" b="1" dirty="0" smtClean="0"/>
              <a:t>Концевой </a:t>
            </a:r>
            <a:r>
              <a:rPr lang="ru-RU" b="1" dirty="0"/>
              <a:t>зачаток терминального конца молочной железы.</a:t>
            </a:r>
            <a:r>
              <a:rPr lang="ru-RU" dirty="0"/>
              <a:t> Стволовые клетки молочной железы находятся в зачатке терминального конца молочного протока. Конец терминального концевого зачатка состоит из клеток тела, окруженных клетками шляпки. Во время беременности стволовые клетки образуют сложную </a:t>
            </a:r>
            <a:r>
              <a:rPr lang="ru-RU" dirty="0" err="1"/>
              <a:t>протоковую</a:t>
            </a:r>
            <a:r>
              <a:rPr lang="ru-RU" dirty="0"/>
              <a:t> структуру, содержащую </a:t>
            </a:r>
            <a:r>
              <a:rPr lang="ru-RU" dirty="0" err="1"/>
              <a:t>протоковые</a:t>
            </a:r>
            <a:r>
              <a:rPr lang="ru-RU" dirty="0"/>
              <a:t> клетки, которые заканчиваются в альвеолах, которые производят компоненты молока.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87584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166254"/>
            <a:ext cx="8672946" cy="6539345"/>
          </a:xfrm>
          <a:solidFill>
            <a:schemeClr val="accent4"/>
          </a:solidFill>
        </p:spPr>
        <p:txBody>
          <a:bodyPr>
            <a:no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множество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сигнальных путей и программ экспрессии генов, которые, как было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продемонстрировано, влияют на поведение определенных типов эпителиальных стволовых клеток.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вероятность того, что по мере того, как мы узнаем больше об эпителиальных стволовых клетках, появятся дополнительные параллели. Это кажется особенно вероятным ввиду растущих доказательств того, что передача сигналов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Wnt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Notch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вероятно, интегрируется с 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Сигналами, такими как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BMP,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Shh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факторы роста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исходящие от стволовых клеток, их непосредственного потомства и их микроокружения. Взятые вместе, эти сигналы сходятся, чтобы генерировать отличительные особенности стволовых клеток, включая самообновление, пролиферацию и выживание, а также подавление детерминации клеточных судеб и детерминации клонов.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8945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473" y="249382"/>
            <a:ext cx="8104909" cy="7564582"/>
          </a:xfrm>
          <a:solidFill>
            <a:schemeClr val="accent4"/>
          </a:solidFill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мультипотентные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эпителиальные стволовые клетки были изолированы и очищены. Благодаря недавнему выделению выпуклостей и стволовых эпителиальных клеток молочной железы,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удалось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заложить основу для быстрого прогресса в будущем. Как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волосяные фолликулы,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и эпителиальные стволовые клетки молочных желез существуют как предшественники с относительно медленным циклом, оба положительны по маркерам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keratin14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5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оба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экспрессируют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высокие уровни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интегринов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существующие методы выделения клеток крови от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трансгенных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мышей на основе их способности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экспрессировать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кератин 5 и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интегиины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их нечастую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цикличность,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должна быть возможность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выделить стволовые клетки из различных эпителиальных клеток. включая легкие, репродуктивные тракты, язык, роговицу, пищевод и потовые железы.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Хотя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эпителии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экспрессируют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кератины 8 и 18 вместо 5 и 14 и подвергаются обновлению быстрее, чем поверхностный и железистый 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1052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5" y="263236"/>
            <a:ext cx="8044295" cy="5913727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just"/>
            <a:r>
              <a:rPr lang="ru-RU" dirty="0"/>
              <a:t> По мере появления характеристик поверхностных, железистых и внутренних эпителиальных стволовых клеток будет интересно выяснить, какими чертами они будут обладать, что могло бы объяснить их общие свойства самообновления и подавления судьбы дифференцировки. Также будет интересно выявить особенности, которые однозначно их определяют, такие как их разные степени покоя и долгосрочного выживания или их </a:t>
            </a:r>
            <a:r>
              <a:rPr lang="ru-RU" b="1" dirty="0" err="1"/>
              <a:t>унипотентность</a:t>
            </a:r>
            <a:r>
              <a:rPr lang="ru-RU" b="1" dirty="0"/>
              <a:t> в сравнении с </a:t>
            </a:r>
            <a:r>
              <a:rPr lang="ru-RU" b="1" dirty="0" err="1"/>
              <a:t>мультипотентностью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7160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782" y="365126"/>
            <a:ext cx="8113568" cy="5811837"/>
          </a:xfrm>
          <a:solidFill>
            <a:schemeClr val="accent4"/>
          </a:solidFill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Какие вопросы и перспективы использования существуют при использовании естественной ниши </a:t>
            </a:r>
            <a:r>
              <a:rPr lang="ru-RU" b="1" dirty="0">
                <a:solidFill>
                  <a:srgbClr val="FF0000"/>
                </a:solidFill>
              </a:rPr>
              <a:t>эпителиальных стволовых клеток </a:t>
            </a:r>
            <a:r>
              <a:rPr lang="ru-RU" b="1" dirty="0" smtClean="0">
                <a:solidFill>
                  <a:srgbClr val="FF0000"/>
                </a:solidFill>
              </a:rPr>
              <a:t>? </a:t>
            </a:r>
          </a:p>
          <a:p>
            <a:r>
              <a:rPr lang="ru-RU" dirty="0" smtClean="0"/>
              <a:t>Какие </a:t>
            </a:r>
            <a:r>
              <a:rPr lang="ru-RU" dirty="0"/>
              <a:t>черты клеточной автономности? Насколько похожи стволовые клетки роговицы, эпидермиса и пищевода? </a:t>
            </a:r>
            <a:endParaRPr lang="ru-RU" dirty="0" smtClean="0"/>
          </a:p>
          <a:p>
            <a:r>
              <a:rPr lang="ru-RU" dirty="0" smtClean="0"/>
              <a:t>Насколько </a:t>
            </a:r>
            <a:r>
              <a:rPr lang="ru-RU" dirty="0"/>
              <a:t>похожи стволовые клетки </a:t>
            </a:r>
            <a:r>
              <a:rPr lang="ru-RU" dirty="0" err="1"/>
              <a:t>эккринного</a:t>
            </a:r>
            <a:r>
              <a:rPr lang="ru-RU" dirty="0"/>
              <a:t> пота и слюнных желез на клетки молочной железы? Что побуждает их выделять специфические для этого вещества продукты, пот, слюну или молоко? </a:t>
            </a:r>
            <a:endParaRPr lang="ru-RU" dirty="0" smtClean="0"/>
          </a:p>
          <a:p>
            <a:r>
              <a:rPr lang="ru-RU" dirty="0" smtClean="0"/>
              <a:t>Определение </a:t>
            </a:r>
            <a:r>
              <a:rPr lang="ru-RU" dirty="0"/>
              <a:t>механизмов, управляющих стволовыми эпителиальными клетками: </a:t>
            </a:r>
            <a:r>
              <a:rPr lang="ru-RU" dirty="0" err="1"/>
              <a:t>enavior</a:t>
            </a:r>
            <a:r>
              <a:rPr lang="ru-RU" dirty="0"/>
              <a:t> - это не только быстро развивающаяся область науки, но и все более важная биомедицинская область для разработки новых и улучшенных методов лечения поврежденных и / или злокачественных эпителиальных тканей. </a:t>
            </a:r>
            <a:endParaRPr lang="ru-RU" dirty="0" smtClean="0"/>
          </a:p>
          <a:p>
            <a:r>
              <a:rPr lang="ru-RU" dirty="0" smtClean="0"/>
              <a:t>Биологи</a:t>
            </a:r>
            <a:r>
              <a:rPr lang="ru-RU" dirty="0"/>
              <a:t>, клиницисты и пациенты с интересом будут наблюдать, как продолжают открываться тайны, лежащие в основе удивительных свойств эпителиальных стволовых клеток.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4651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656" y="498764"/>
            <a:ext cx="8617526" cy="249381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и функция эпителия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6" y="748145"/>
            <a:ext cx="8617526" cy="5428818"/>
          </a:xfrm>
          <a:solidFill>
            <a:schemeClr val="accent4"/>
          </a:solidFill>
        </p:spPr>
        <p:txBody>
          <a:bodyPr>
            <a:noAutofit/>
          </a:bodyPr>
          <a:lstStyle/>
          <a:p>
            <a:r>
              <a:rPr lang="ru-RU" sz="2400" dirty="0"/>
              <a:t>Эпителий создает не только защитную оболочку от внешних воздействий, но и также регулирует абсорбцию воды и питательных веществ, а также железистую секрецию.</a:t>
            </a:r>
          </a:p>
          <a:p>
            <a:r>
              <a:rPr lang="ru-RU" sz="2400" dirty="0"/>
              <a:t>Хотя эпителий может быть </a:t>
            </a:r>
            <a:r>
              <a:rPr lang="ru-RU" sz="2400" b="1" dirty="0"/>
              <a:t>многослойным (стратифицированным) или однослойным (простым)</a:t>
            </a:r>
            <a:r>
              <a:rPr lang="ru-RU" sz="2400" dirty="0"/>
              <a:t> и </a:t>
            </a:r>
            <a:r>
              <a:rPr lang="ru-RU" sz="2400" b="1" dirty="0"/>
              <a:t>может происходить от эктодермы, мезодермы или энтодермы, эпителиальные ткани тела обладают некоторыми общими молекулярными и клеточными характеристиками</a:t>
            </a:r>
            <a:r>
              <a:rPr lang="ru-RU" sz="2400" dirty="0"/>
              <a:t>. </a:t>
            </a:r>
          </a:p>
          <a:p>
            <a:r>
              <a:rPr lang="ru-RU" sz="2400" dirty="0"/>
              <a:t>В развитии эпителий появляется в виде слоя клеток, которые прикреплены к базальной мембране, богатой внеклеточными матриксом (ВКМ) и ростовыми факторами, которые продуцируются и откладываются между эпителием и мезенхимой. </a:t>
            </a:r>
          </a:p>
        </p:txBody>
      </p:sp>
    </p:spTree>
    <p:extLst>
      <p:ext uri="{BB962C8B-B14F-4D97-AF65-F5344CB8AC3E}">
        <p14:creationId xmlns:p14="http://schemas.microsoft.com/office/powerpoint/2010/main" val="4157827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365126"/>
            <a:ext cx="7886700" cy="5811837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Эпителиальные клетки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экспрессируют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трансмембранные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интегриновые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гетеродимеры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соединяются с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лигандами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ВКМ</a:t>
            </a:r>
            <a:r>
              <a:rPr lang="ru-RU" sz="3200" dirty="0" smtClean="0"/>
              <a:t> (внеклеточным матриксом)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базальной мембране и создают связь с клеточным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цитоскелетом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Giancotti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Tarone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2003). Кроме того,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фокальные адгезии и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полудесмосомы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регулируют динамику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слипчивости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отсоединения клеток от подлежащего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обеспечивая тем самым миграцию клеток, стратификацию и дифференцировку (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Fuchs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Raghaven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2002;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Watt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2002).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567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71055" y="365126"/>
            <a:ext cx="8044295" cy="3629455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pPr indent="30480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Эпителиальные клетки образуют также межклеточные соединения путем образования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слипчивых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соединений, плотных соединений и десмосом, которые позволяют эпителиальным клеткам общаться и функционировать как слой. В содружестве 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интегринами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межклеточные соединения и ассоциированные соединения делают различными апикальную, базальную и латеральную поверхности клеток, что важно для установления клеточной полярности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2006).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71055" y="3851563"/>
            <a:ext cx="8044295" cy="3006437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эпителиев нуждается в постоянном замещении поврежденных и погибших клеток в течение всей жизни животного.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процесс непрерывного замещения клеток называется тканевым гомеостазом и является критическим для поддержания взрослых тканей.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8005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471055" y="365126"/>
            <a:ext cx="8044295" cy="5811837"/>
          </a:xfrm>
          <a:solidFill>
            <a:schemeClr val="accent4"/>
          </a:solidFill>
        </p:spPr>
        <p:txBody>
          <a:bodyPr>
            <a:normAutofit fontScale="92500" lnSpcReduction="20000"/>
          </a:bodyPr>
          <a:lstStyle/>
          <a:p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гомеостаз эпителиальных тканей поддерживается благодаря присутствию стволовых клеток. Стволовые клетки функционально определяются по их способности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самообновляться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дифференцироваться в клеточные клоны их тканевого происхождения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Moor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Lemischka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2006). </a:t>
            </a:r>
            <a:endParaRPr lang="ru-RU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Будучи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активированными, эпителиальные стволовые клетки могут генерировать пролиферирующее потомство, которое часто обозначается как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transiently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amplifying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(временно усиливающиеся)(TA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своих обычных условиях ТА клетки активно делятся в течение ограниченного времени и затем дифференцируются в определенные клоны клеток, составляющих данную ткань.</a:t>
            </a:r>
          </a:p>
          <a:p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66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249382"/>
            <a:ext cx="8395854" cy="6608618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just"/>
            <a:r>
              <a:rPr lang="ru-RU" b="1" u="sng" dirty="0"/>
              <a:t> 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гомеостаз эпителиальных тканей поддерживается благодаря присутствию стволовых клеток. Стволовые клетки функционально определяются по их способности </a:t>
            </a:r>
            <a:r>
              <a:rPr lang="ru-RU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самообновляться</a:t>
            </a: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дифференцироваться в клеточные клоны их тканевого происхождения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Moore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Lemischka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2006).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Будучи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активированными, эпителиальные стволовые клетки могут генерировать пролиферирующее потомство, которое часто обозначается как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transiently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amplifying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(TA).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своих обычных условиях ТА клетки активно делятся в течение ограниченного времени и затем дифференцируются в определенные клоны клеток, составляющих данную ткань.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537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mglinets.narod.ru/jpg/stemEpith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365126"/>
            <a:ext cx="8058149" cy="61326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09838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073" y="249382"/>
            <a:ext cx="8243454" cy="6442363"/>
          </a:xfrm>
          <a:solidFill>
            <a:schemeClr val="accent4"/>
          </a:solidFill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 Расположение стволовых клеток в различных эпителиальных тканях.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Intestinal crypt (</a:t>
            </a:r>
            <a:r>
              <a:rPr lang="ru-RU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Кишечная крипта</a:t>
            </a:r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Предполагаемые стволовые клетки кишечника (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располагаются в узкой полосе у основания крипты. Считается, что эти стволовые клетки движутся вниз, чтобы дифференцироваться в клетки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Панета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синие)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или вверх, чтобы генерировать пролиферативные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амплифицирующие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(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оранжевые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Кишечные ТА-клетки дифференцируются вверх на три линии: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энтероэндокринные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клетки, бокаловидные клетки и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энтероциты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чтобы сформировать ворсинки.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974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6473" y="471055"/>
            <a:ext cx="7988877" cy="5705908"/>
          </a:xfrm>
          <a:solidFill>
            <a:schemeClr val="accent4"/>
          </a:solidFill>
        </p:spPr>
        <p:txBody>
          <a:bodyPr/>
          <a:lstStyle/>
          <a:p>
            <a:r>
              <a:rPr lang="en-US" b="1" dirty="0" smtClean="0"/>
              <a:t>Corneal limbus (</a:t>
            </a:r>
            <a:r>
              <a:rPr lang="ru-RU" b="1" dirty="0" smtClean="0"/>
              <a:t>Лимб роговицы</a:t>
            </a:r>
            <a:r>
              <a:rPr lang="en-US" b="1" dirty="0" smtClean="0"/>
              <a:t>)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/>
              <a:t>Роговица (</a:t>
            </a:r>
            <a:r>
              <a:rPr lang="ru-RU" dirty="0">
                <a:solidFill>
                  <a:srgbClr val="FF0000"/>
                </a:solidFill>
              </a:rPr>
              <a:t>синий цвет</a:t>
            </a:r>
            <a:r>
              <a:rPr lang="ru-RU" dirty="0"/>
              <a:t>) представляет собой многослойный эпителий, который обрамляют лимб (</a:t>
            </a:r>
            <a:r>
              <a:rPr lang="ru-RU" dirty="0">
                <a:solidFill>
                  <a:srgbClr val="FF0000"/>
                </a:solidFill>
              </a:rPr>
              <a:t>красный</a:t>
            </a:r>
            <a:r>
              <a:rPr lang="ru-RU" dirty="0"/>
              <a:t>) и конъюнктива (</a:t>
            </a:r>
            <a:r>
              <a:rPr lang="ru-RU" dirty="0">
                <a:solidFill>
                  <a:srgbClr val="FF0000"/>
                </a:solidFill>
              </a:rPr>
              <a:t>фиолетовый</a:t>
            </a:r>
            <a:r>
              <a:rPr lang="ru-RU" dirty="0"/>
              <a:t>). Считается, что стволовые клетки роговицы находятся в области лимба.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64268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1255</Words>
  <Application>Microsoft Office PowerPoint</Application>
  <PresentationFormat>Экран (4:3)</PresentationFormat>
  <Paragraphs>35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Строение и функция эпителия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20</cp:revision>
  <dcterms:created xsi:type="dcterms:W3CDTF">2021-03-18T04:37:57Z</dcterms:created>
  <dcterms:modified xsi:type="dcterms:W3CDTF">2021-03-18T07:53:56Z</dcterms:modified>
</cp:coreProperties>
</file>